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76" r:id="rId12"/>
    <p:sldId id="266" r:id="rId13"/>
    <p:sldId id="267" r:id="rId14"/>
    <p:sldId id="268" r:id="rId15"/>
    <p:sldId id="269" r:id="rId16"/>
    <p:sldId id="287" r:id="rId17"/>
    <p:sldId id="288" r:id="rId18"/>
    <p:sldId id="289" r:id="rId19"/>
    <p:sldId id="270" r:id="rId20"/>
    <p:sldId id="271" r:id="rId21"/>
    <p:sldId id="272" r:id="rId22"/>
    <p:sldId id="273" r:id="rId23"/>
    <p:sldId id="274" r:id="rId24"/>
    <p:sldId id="275" r:id="rId25"/>
    <p:sldId id="279" r:id="rId26"/>
    <p:sldId id="277" r:id="rId27"/>
    <p:sldId id="278" r:id="rId28"/>
    <p:sldId id="280" r:id="rId29"/>
    <p:sldId id="282" r:id="rId30"/>
    <p:sldId id="283" r:id="rId31"/>
    <p:sldId id="284" r:id="rId32"/>
    <p:sldId id="281" r:id="rId33"/>
    <p:sldId id="285"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B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esearch data in agricultural science"/>
          <p:cNvPicPr>
            <a:picLocks noChangeAspect="1" noChangeArrowheads="1"/>
          </p:cNvPicPr>
          <p:nvPr/>
        </p:nvPicPr>
        <p:blipFill>
          <a:blip r:embed="rId2" cstate="print"/>
          <a:srcRect/>
          <a:stretch>
            <a:fillRect/>
          </a:stretch>
        </p:blipFill>
        <p:spPr bwMode="auto">
          <a:xfrm>
            <a:off x="533400" y="1675150"/>
            <a:ext cx="4061324" cy="2362200"/>
          </a:xfrm>
          <a:prstGeom prst="rect">
            <a:avLst/>
          </a:prstGeom>
          <a:noFill/>
        </p:spPr>
      </p:pic>
      <p:sp>
        <p:nvSpPr>
          <p:cNvPr id="2" name="Title 1"/>
          <p:cNvSpPr>
            <a:spLocks noGrp="1"/>
          </p:cNvSpPr>
          <p:nvPr>
            <p:ph type="ctrTitle"/>
          </p:nvPr>
        </p:nvSpPr>
        <p:spPr>
          <a:xfrm>
            <a:off x="685800" y="533400"/>
            <a:ext cx="7772400" cy="1219200"/>
          </a:xfrm>
        </p:spPr>
        <p:style>
          <a:lnRef idx="1">
            <a:schemeClr val="accent6"/>
          </a:lnRef>
          <a:fillRef idx="2">
            <a:schemeClr val="accent6"/>
          </a:fillRef>
          <a:effectRef idx="1">
            <a:schemeClr val="accent6"/>
          </a:effectRef>
          <a:fontRef idx="minor">
            <a:schemeClr val="dk1"/>
          </a:fontRef>
        </p:style>
        <p:txBody>
          <a:bodyPr>
            <a:normAutofit/>
          </a:bodyPr>
          <a:lstStyle/>
          <a:p>
            <a:r>
              <a:rPr lang="en-IN" sz="6000" dirty="0" smtClean="0">
                <a:solidFill>
                  <a:srgbClr val="002060"/>
                </a:solidFill>
              </a:rPr>
              <a:t>Unit 5. Research Data</a:t>
            </a:r>
            <a:endParaRPr lang="en-IN" sz="6000" dirty="0">
              <a:solidFill>
                <a:srgbClr val="002060"/>
              </a:solidFill>
            </a:endParaRPr>
          </a:p>
        </p:txBody>
      </p:sp>
      <p:pic>
        <p:nvPicPr>
          <p:cNvPr id="1030" name="Picture 6" descr="Image result for research data in life science"/>
          <p:cNvPicPr>
            <a:picLocks noChangeAspect="1" noChangeArrowheads="1"/>
          </p:cNvPicPr>
          <p:nvPr/>
        </p:nvPicPr>
        <p:blipFill>
          <a:blip r:embed="rId3" cstate="print"/>
          <a:srcRect r="8824" b="11765"/>
          <a:stretch>
            <a:fillRect/>
          </a:stretch>
        </p:blipFill>
        <p:spPr bwMode="auto">
          <a:xfrm>
            <a:off x="5791200" y="1905000"/>
            <a:ext cx="2309706" cy="167640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0" y="3705225"/>
            <a:ext cx="8762999" cy="3000375"/>
          </a:xfrm>
          <a:prstGeom prst="rect">
            <a:avLst/>
          </a:prstGeom>
          <a:noFill/>
          <a:ln w="9525">
            <a:noFill/>
            <a:miter lim="800000"/>
            <a:headEnd/>
            <a:tailEnd/>
          </a:ln>
        </p:spPr>
      </p:pic>
      <p:sp>
        <p:nvSpPr>
          <p:cNvPr id="6" name="TextBox 5"/>
          <p:cNvSpPr txBox="1"/>
          <p:nvPr/>
        </p:nvSpPr>
        <p:spPr>
          <a:xfrm>
            <a:off x="1340768" y="212360"/>
            <a:ext cx="6431632" cy="369332"/>
          </a:xfrm>
          <a:prstGeom prst="rect">
            <a:avLst/>
          </a:prstGeom>
          <a:noFill/>
        </p:spPr>
        <p:txBody>
          <a:bodyPr wrap="none" rtlCol="0">
            <a:spAutoFit/>
          </a:bodyPr>
          <a:lstStyle/>
          <a:p>
            <a:r>
              <a:rPr lang="en-IN" dirty="0" smtClean="0">
                <a:solidFill>
                  <a:srgbClr val="002060"/>
                </a:solidFill>
              </a:rPr>
              <a:t>M.Phil. Course: Research Methodology and Computer Applications</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810" y="1387019"/>
            <a:ext cx="8625590" cy="4708981"/>
          </a:xfrm>
          <a:prstGeom prst="rect">
            <a:avLst/>
          </a:prstGeom>
        </p:spPr>
        <p:txBody>
          <a:bodyPr wrap="square">
            <a:spAutoFit/>
          </a:bodyPr>
          <a:lstStyle/>
          <a:p>
            <a:pPr marL="457200" indent="-457200">
              <a:spcAft>
                <a:spcPts val="1800"/>
              </a:spcAft>
              <a:buFont typeface="Wingdings" pitchFamily="2" charset="2"/>
              <a:buChar char="q"/>
            </a:pPr>
            <a:r>
              <a:rPr lang="en-IN" sz="2400" dirty="0" smtClean="0"/>
              <a:t>Secondary data is the data that has been already collected and readily available from other sources. </a:t>
            </a:r>
          </a:p>
          <a:p>
            <a:pPr marL="457200" indent="-457200">
              <a:spcAft>
                <a:spcPts val="1800"/>
              </a:spcAft>
              <a:buFont typeface="Wingdings" pitchFamily="2" charset="2"/>
              <a:buChar char="q"/>
            </a:pPr>
            <a:r>
              <a:rPr lang="en-IN" sz="2400" dirty="0"/>
              <a:t>Secondary data are the data collected by a party not related to the research study. If the researcher uses these data then these become secondary data for the current users. </a:t>
            </a:r>
          </a:p>
          <a:p>
            <a:pPr marL="457200" indent="-457200">
              <a:spcAft>
                <a:spcPts val="1800"/>
              </a:spcAft>
              <a:buFont typeface="Wingdings" pitchFamily="2" charset="2"/>
              <a:buChar char="q"/>
            </a:pPr>
            <a:r>
              <a:rPr lang="en-IN" sz="2400" dirty="0" smtClean="0"/>
              <a:t>When we use Statistical Method with Primary Data from another purpose for our purpose we refer to it as Secondary Data. </a:t>
            </a:r>
          </a:p>
          <a:p>
            <a:pPr marL="457200" indent="-457200">
              <a:spcAft>
                <a:spcPts val="1800"/>
              </a:spcAft>
              <a:buFont typeface="Wingdings" pitchFamily="2" charset="2"/>
              <a:buChar char="q"/>
            </a:pPr>
            <a:r>
              <a:rPr lang="en-IN" sz="2400" dirty="0" smtClean="0"/>
              <a:t>Such data are more quickly obtainable than the primary data. </a:t>
            </a:r>
          </a:p>
          <a:p>
            <a:pPr marL="457200" indent="-457200">
              <a:spcAft>
                <a:spcPts val="1800"/>
              </a:spcAft>
              <a:buFont typeface="Wingdings" pitchFamily="2" charset="2"/>
              <a:buChar char="q"/>
            </a:pPr>
            <a:r>
              <a:rPr lang="en-IN" sz="2400" dirty="0" smtClean="0"/>
              <a:t>These may be available in written, typed or in electronic forms. </a:t>
            </a:r>
          </a:p>
        </p:txBody>
      </p:sp>
      <p:sp>
        <p:nvSpPr>
          <p:cNvPr id="3" name="Rectangle 2"/>
          <p:cNvSpPr/>
          <p:nvPr/>
        </p:nvSpPr>
        <p:spPr>
          <a:xfrm>
            <a:off x="2553631" y="228600"/>
            <a:ext cx="3770969" cy="769441"/>
          </a:xfrm>
          <a:prstGeom prst="rect">
            <a:avLst/>
          </a:prstGeom>
        </p:spPr>
        <p:txBody>
          <a:bodyPr wrap="none">
            <a:spAutoFit/>
          </a:bodyPr>
          <a:lstStyle/>
          <a:p>
            <a:r>
              <a:rPr lang="en-IN" sz="4400" dirty="0" smtClean="0">
                <a:solidFill>
                  <a:srgbClr val="C00000"/>
                </a:solidFill>
              </a:rPr>
              <a:t>Secondary Data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56595"/>
            <a:ext cx="8305800" cy="4708981"/>
          </a:xfrm>
          <a:prstGeom prst="rect">
            <a:avLst/>
          </a:prstGeom>
        </p:spPr>
        <p:txBody>
          <a:bodyPr wrap="square">
            <a:spAutoFit/>
          </a:bodyPr>
          <a:lstStyle/>
          <a:p>
            <a:pPr marL="457200" indent="-457200">
              <a:spcAft>
                <a:spcPts val="1800"/>
              </a:spcAft>
              <a:buFont typeface="Wingdings" pitchFamily="2" charset="2"/>
              <a:buChar char="q"/>
            </a:pPr>
            <a:r>
              <a:rPr lang="en-IN" sz="2400" dirty="0" smtClean="0"/>
              <a:t>A variety of secondary information sources is available to the researcher gathering data on an industry, potential product applications and the market place. </a:t>
            </a:r>
          </a:p>
          <a:p>
            <a:pPr marL="457200" indent="-457200">
              <a:spcAft>
                <a:spcPts val="1800"/>
              </a:spcAft>
              <a:buFont typeface="Wingdings" pitchFamily="2" charset="2"/>
              <a:buChar char="q"/>
            </a:pPr>
            <a:r>
              <a:rPr lang="en-IN" sz="2400" dirty="0" smtClean="0"/>
              <a:t>Secondary data is also used to gain initial insight into the research problem. </a:t>
            </a:r>
          </a:p>
          <a:p>
            <a:pPr marL="457200" indent="-457200">
              <a:spcAft>
                <a:spcPts val="1800"/>
              </a:spcAft>
              <a:buFont typeface="Wingdings" pitchFamily="2" charset="2"/>
              <a:buChar char="q"/>
            </a:pPr>
            <a:r>
              <a:rPr lang="en-IN" sz="2400" dirty="0" smtClean="0"/>
              <a:t>Secondary data is classified in terms of its source – either internal or external. </a:t>
            </a:r>
          </a:p>
          <a:p>
            <a:pPr marL="719138" lvl="1" indent="-261938">
              <a:spcAft>
                <a:spcPts val="1800"/>
              </a:spcAft>
              <a:buFont typeface="Wingdings" pitchFamily="2" charset="2"/>
              <a:buChar char="§"/>
            </a:pPr>
            <a:r>
              <a:rPr lang="en-IN" sz="2400" dirty="0" smtClean="0"/>
              <a:t>Internal (in-house data) is secondary information acquired within the organization where research is being carried out. </a:t>
            </a:r>
          </a:p>
          <a:p>
            <a:pPr marL="719138" lvl="1" indent="-261938">
              <a:spcAft>
                <a:spcPts val="1800"/>
              </a:spcAft>
              <a:buFont typeface="Wingdings" pitchFamily="2" charset="2"/>
              <a:buChar char="§"/>
            </a:pPr>
            <a:r>
              <a:rPr lang="en-IN" sz="2400" dirty="0" smtClean="0"/>
              <a:t>External secondary data is obtained from outside sources.</a:t>
            </a:r>
            <a:endParaRPr lang="en-IN"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t="23857"/>
          <a:stretch>
            <a:fillRect/>
          </a:stretch>
        </p:blipFill>
        <p:spPr bwMode="auto">
          <a:xfrm>
            <a:off x="285620" y="1371600"/>
            <a:ext cx="8676000" cy="4864091"/>
          </a:xfrm>
          <a:prstGeom prst="rect">
            <a:avLst/>
          </a:prstGeom>
          <a:noFill/>
          <a:ln w="9525">
            <a:noFill/>
            <a:miter lim="800000"/>
            <a:headEnd/>
            <a:tailEnd/>
          </a:ln>
        </p:spPr>
      </p:pic>
      <p:sp>
        <p:nvSpPr>
          <p:cNvPr id="3" name="Rectangle 2"/>
          <p:cNvSpPr/>
          <p:nvPr/>
        </p:nvSpPr>
        <p:spPr>
          <a:xfrm>
            <a:off x="304800" y="685800"/>
            <a:ext cx="5131085" cy="646331"/>
          </a:xfrm>
          <a:prstGeom prst="rect">
            <a:avLst/>
          </a:prstGeom>
        </p:spPr>
        <p:txBody>
          <a:bodyPr wrap="none">
            <a:spAutoFit/>
          </a:bodyPr>
          <a:lstStyle/>
          <a:p>
            <a:r>
              <a:rPr lang="en-IN" sz="3600" b="1" dirty="0" smtClean="0"/>
              <a:t>Published printed sources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33400" y="1524000"/>
            <a:ext cx="8496000" cy="3584266"/>
          </a:xfrm>
          <a:prstGeom prst="rect">
            <a:avLst/>
          </a:prstGeom>
          <a:noFill/>
          <a:ln w="9525">
            <a:noFill/>
            <a:miter lim="800000"/>
            <a:headEnd/>
            <a:tailEnd/>
          </a:ln>
        </p:spPr>
      </p:pic>
      <p:sp>
        <p:nvSpPr>
          <p:cNvPr id="3" name="Rectangle 2"/>
          <p:cNvSpPr/>
          <p:nvPr/>
        </p:nvSpPr>
        <p:spPr>
          <a:xfrm>
            <a:off x="533400" y="685800"/>
            <a:ext cx="5621091" cy="646331"/>
          </a:xfrm>
          <a:prstGeom prst="rect">
            <a:avLst/>
          </a:prstGeom>
        </p:spPr>
        <p:txBody>
          <a:bodyPr wrap="none">
            <a:spAutoFit/>
          </a:bodyPr>
          <a:lstStyle/>
          <a:p>
            <a:r>
              <a:rPr lang="en-IN" sz="3600" b="1" dirty="0" smtClean="0"/>
              <a:t>Published electronic sources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04799" y="609581"/>
            <a:ext cx="8316000" cy="604593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b="89660"/>
          <a:stretch>
            <a:fillRect/>
          </a:stretch>
        </p:blipFill>
        <p:spPr bwMode="auto">
          <a:xfrm>
            <a:off x="228600" y="457200"/>
            <a:ext cx="8460000" cy="457200"/>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228600" y="1600200"/>
            <a:ext cx="8791339" cy="304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769441"/>
          </a:xfrm>
          <a:prstGeom prst="rect">
            <a:avLst/>
          </a:prstGeom>
        </p:spPr>
        <p:txBody>
          <a:bodyPr wrap="square">
            <a:spAutoFit/>
          </a:bodyPr>
          <a:lstStyle/>
          <a:p>
            <a:pPr algn="ctr"/>
            <a:r>
              <a:rPr lang="en-IN" sz="4400" dirty="0" smtClean="0">
                <a:solidFill>
                  <a:srgbClr val="C00000"/>
                </a:solidFill>
              </a:rPr>
              <a:t>Nature of Data: </a:t>
            </a:r>
            <a:r>
              <a:rPr lang="en-IN" sz="3200" dirty="0" smtClean="0">
                <a:solidFill>
                  <a:srgbClr val="7030A0"/>
                </a:solidFill>
              </a:rPr>
              <a:t>Quantitative and Qualitative</a:t>
            </a:r>
          </a:p>
        </p:txBody>
      </p:sp>
      <p:pic>
        <p:nvPicPr>
          <p:cNvPr id="43012" name="Picture 4" descr="Quantitative vs. Qualitative"/>
          <p:cNvPicPr>
            <a:picLocks noChangeAspect="1" noChangeArrowheads="1"/>
          </p:cNvPicPr>
          <p:nvPr/>
        </p:nvPicPr>
        <p:blipFill>
          <a:blip r:embed="rId2" cstate="print"/>
          <a:srcRect/>
          <a:stretch>
            <a:fillRect/>
          </a:stretch>
        </p:blipFill>
        <p:spPr bwMode="auto">
          <a:xfrm>
            <a:off x="838200" y="1143000"/>
            <a:ext cx="7467600" cy="551327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t is Qualitative Data and how is it useful"/>
          <p:cNvPicPr>
            <a:picLocks noChangeAspect="1" noChangeArrowheads="1"/>
          </p:cNvPicPr>
          <p:nvPr/>
        </p:nvPicPr>
        <p:blipFill>
          <a:blip r:embed="rId2" cstate="print"/>
          <a:srcRect/>
          <a:stretch>
            <a:fillRect/>
          </a:stretch>
        </p:blipFill>
        <p:spPr bwMode="auto">
          <a:xfrm>
            <a:off x="250723" y="1524000"/>
            <a:ext cx="8664677" cy="3581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quantitative and qualitative data"/>
          <p:cNvPicPr>
            <a:picLocks noChangeAspect="1" noChangeArrowheads="1"/>
          </p:cNvPicPr>
          <p:nvPr/>
        </p:nvPicPr>
        <p:blipFill>
          <a:blip r:embed="rId2" cstate="print"/>
          <a:srcRect/>
          <a:stretch>
            <a:fillRect/>
          </a:stretch>
        </p:blipFill>
        <p:spPr bwMode="auto">
          <a:xfrm>
            <a:off x="115528" y="685800"/>
            <a:ext cx="8907302" cy="4648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28600" y="1143000"/>
            <a:ext cx="8748000" cy="5386860"/>
          </a:xfrm>
          <a:prstGeom prst="rect">
            <a:avLst/>
          </a:prstGeom>
          <a:noFill/>
          <a:ln w="9525">
            <a:noFill/>
            <a:miter lim="800000"/>
            <a:headEnd/>
            <a:tailEnd/>
          </a:ln>
        </p:spPr>
      </p:pic>
      <p:sp>
        <p:nvSpPr>
          <p:cNvPr id="3" name="Rectangle 2"/>
          <p:cNvSpPr/>
          <p:nvPr/>
        </p:nvSpPr>
        <p:spPr>
          <a:xfrm>
            <a:off x="1828800" y="228600"/>
            <a:ext cx="5636351" cy="769441"/>
          </a:xfrm>
          <a:prstGeom prst="rect">
            <a:avLst/>
          </a:prstGeom>
        </p:spPr>
        <p:txBody>
          <a:bodyPr wrap="none">
            <a:spAutoFit/>
          </a:bodyPr>
          <a:lstStyle/>
          <a:p>
            <a:r>
              <a:rPr lang="en-IN" sz="4400" dirty="0" smtClean="0">
                <a:solidFill>
                  <a:srgbClr val="C00000"/>
                </a:solidFill>
              </a:rPr>
              <a:t>Steps of Data Collection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3994" y="76200"/>
            <a:ext cx="3112006" cy="769441"/>
          </a:xfrm>
          <a:prstGeom prst="rect">
            <a:avLst/>
          </a:prstGeom>
          <a:noFill/>
        </p:spPr>
        <p:txBody>
          <a:bodyPr wrap="none" rtlCol="0">
            <a:spAutoFit/>
          </a:bodyPr>
          <a:lstStyle/>
          <a:p>
            <a:r>
              <a:rPr lang="en-IN" sz="4400" dirty="0" smtClean="0">
                <a:solidFill>
                  <a:srgbClr val="C00000"/>
                </a:solidFill>
              </a:rPr>
              <a:t>What is Data</a:t>
            </a:r>
            <a:endParaRPr lang="en-IN" sz="4400" dirty="0">
              <a:solidFill>
                <a:srgbClr val="C00000"/>
              </a:solidFill>
            </a:endParaRPr>
          </a:p>
        </p:txBody>
      </p:sp>
      <p:sp>
        <p:nvSpPr>
          <p:cNvPr id="6" name="Rectangle 5"/>
          <p:cNvSpPr/>
          <p:nvPr/>
        </p:nvSpPr>
        <p:spPr>
          <a:xfrm>
            <a:off x="533400" y="888623"/>
            <a:ext cx="8153400" cy="5816977"/>
          </a:xfrm>
          <a:prstGeom prst="rect">
            <a:avLst/>
          </a:prstGeom>
        </p:spPr>
        <p:txBody>
          <a:bodyPr wrap="square">
            <a:spAutoFit/>
          </a:bodyPr>
          <a:lstStyle/>
          <a:p>
            <a:r>
              <a:rPr lang="en-IN" sz="2800" dirty="0" smtClean="0"/>
              <a:t>Data Is...more than just data!</a:t>
            </a:r>
          </a:p>
          <a:p>
            <a:r>
              <a:rPr lang="en-IN" sz="2800" dirty="0" smtClean="0"/>
              <a:t>Data is plural of datum.</a:t>
            </a:r>
          </a:p>
          <a:p>
            <a:endParaRPr lang="en-IN" sz="1200" dirty="0" smtClean="0"/>
          </a:p>
          <a:p>
            <a:pPr marL="342900" indent="-342900">
              <a:spcAft>
                <a:spcPts val="1200"/>
              </a:spcAft>
              <a:buFont typeface="Wingdings" pitchFamily="2" charset="2"/>
              <a:buChar char="v"/>
            </a:pPr>
            <a:r>
              <a:rPr lang="en-IN" sz="2400" dirty="0" smtClean="0"/>
              <a:t>Data is defined as a reinterpretable representation of information in a formalized manner suitable for communication, interpretation or processing. </a:t>
            </a:r>
          </a:p>
          <a:p>
            <a:pPr marL="342900" indent="-342900">
              <a:spcAft>
                <a:spcPts val="1200"/>
              </a:spcAft>
              <a:buFont typeface="Wingdings" pitchFamily="2" charset="2"/>
              <a:buChar char="v"/>
            </a:pPr>
            <a:r>
              <a:rPr lang="en-IN" sz="2400" dirty="0" smtClean="0"/>
              <a:t>Data is thought to be the lowest unit of information from which other measurements and analysis can be done.</a:t>
            </a:r>
          </a:p>
          <a:p>
            <a:pPr marL="342900" indent="-342900">
              <a:spcAft>
                <a:spcPts val="1200"/>
              </a:spcAft>
              <a:buFont typeface="Wingdings" pitchFamily="2" charset="2"/>
              <a:buChar char="v"/>
            </a:pPr>
            <a:r>
              <a:rPr lang="en-IN" sz="2400" dirty="0" smtClean="0"/>
              <a:t>Data in itself cannot be understood and to get information from the data one must interpret it into meaningful information</a:t>
            </a:r>
          </a:p>
          <a:p>
            <a:pPr marL="342900" indent="-342900">
              <a:spcAft>
                <a:spcPts val="1200"/>
              </a:spcAft>
              <a:buFont typeface="Wingdings" pitchFamily="2" charset="2"/>
              <a:buChar char="v"/>
            </a:pPr>
            <a:r>
              <a:rPr lang="en-IN" sz="2400" dirty="0" smtClean="0"/>
              <a:t>Data can be defined as the quantitative or qualitative values of a variable.</a:t>
            </a:r>
          </a:p>
          <a:p>
            <a:pPr marL="342900" indent="-342900">
              <a:spcAft>
                <a:spcPts val="1200"/>
              </a:spcAft>
              <a:buFont typeface="Wingdings" pitchFamily="2" charset="2"/>
              <a:buChar char="v"/>
            </a:pPr>
            <a:r>
              <a:rPr lang="en-IN" sz="2400" dirty="0" smtClean="0"/>
              <a:t>Data can be numbers, images, words, figures, facts or ideas.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cstate="print"/>
          <a:srcRect l="5743"/>
          <a:stretch/>
        </p:blipFill>
        <p:spPr bwMode="auto">
          <a:xfrm>
            <a:off x="610862" y="801565"/>
            <a:ext cx="8075938" cy="5370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1212"/>
            <a:ext cx="8229600" cy="3046988"/>
          </a:xfrm>
          <a:prstGeom prst="rect">
            <a:avLst/>
          </a:prstGeom>
        </p:spPr>
        <p:txBody>
          <a:bodyPr wrap="square">
            <a:spAutoFit/>
          </a:bodyPr>
          <a:lstStyle/>
          <a:p>
            <a:r>
              <a:rPr lang="en-IN" sz="3200" b="1" dirty="0" smtClean="0">
                <a:solidFill>
                  <a:srgbClr val="002060"/>
                </a:solidFill>
              </a:rPr>
              <a:t>WHO will collect WHAT data? </a:t>
            </a:r>
          </a:p>
          <a:p>
            <a:endParaRPr lang="en-IN" sz="3200" b="1" dirty="0" smtClean="0">
              <a:solidFill>
                <a:srgbClr val="002060"/>
              </a:solidFill>
            </a:endParaRPr>
          </a:p>
          <a:p>
            <a:r>
              <a:rPr lang="en-IN" sz="3200" dirty="0" smtClean="0"/>
              <a:t>When allocating tasks for data collection, it is recommended that you first list them. Then you may identify who could best implement each of the tasks. </a:t>
            </a:r>
          </a:p>
        </p:txBody>
      </p:sp>
      <p:sp>
        <p:nvSpPr>
          <p:cNvPr id="3" name="Rectangle 2"/>
          <p:cNvSpPr/>
          <p:nvPr/>
        </p:nvSpPr>
        <p:spPr>
          <a:xfrm>
            <a:off x="1676400" y="304800"/>
            <a:ext cx="6272038" cy="769441"/>
          </a:xfrm>
          <a:prstGeom prst="rect">
            <a:avLst/>
          </a:prstGeom>
        </p:spPr>
        <p:txBody>
          <a:bodyPr wrap="none">
            <a:spAutoFit/>
          </a:bodyPr>
          <a:lstStyle/>
          <a:p>
            <a:r>
              <a:rPr lang="en-IN" sz="4400" dirty="0" smtClean="0">
                <a:solidFill>
                  <a:srgbClr val="C00000"/>
                </a:solidFill>
              </a:rPr>
              <a:t>Logistics of data Collection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6272038" cy="769441"/>
          </a:xfrm>
          <a:prstGeom prst="rect">
            <a:avLst/>
          </a:prstGeom>
        </p:spPr>
        <p:txBody>
          <a:bodyPr wrap="none">
            <a:spAutoFit/>
          </a:bodyPr>
          <a:lstStyle/>
          <a:p>
            <a:r>
              <a:rPr lang="en-IN" sz="4400" dirty="0" smtClean="0">
                <a:solidFill>
                  <a:srgbClr val="C00000"/>
                </a:solidFill>
              </a:rPr>
              <a:t>Logistics of data Collection</a:t>
            </a:r>
          </a:p>
        </p:txBody>
      </p:sp>
      <p:sp>
        <p:nvSpPr>
          <p:cNvPr id="3" name="Rectangle 2"/>
          <p:cNvSpPr/>
          <p:nvPr/>
        </p:nvSpPr>
        <p:spPr>
          <a:xfrm>
            <a:off x="381000" y="1134844"/>
            <a:ext cx="8305800" cy="5570756"/>
          </a:xfrm>
          <a:prstGeom prst="rect">
            <a:avLst/>
          </a:prstGeom>
        </p:spPr>
        <p:txBody>
          <a:bodyPr wrap="square">
            <a:spAutoFit/>
          </a:bodyPr>
          <a:lstStyle/>
          <a:p>
            <a:r>
              <a:rPr lang="en-IN" sz="3200" b="1" dirty="0" smtClean="0">
                <a:solidFill>
                  <a:srgbClr val="002060"/>
                </a:solidFill>
              </a:rPr>
              <a:t>How long will it take to collect data?</a:t>
            </a:r>
          </a:p>
          <a:p>
            <a:endParaRPr lang="en-IN" sz="1200" b="1" dirty="0" smtClean="0">
              <a:solidFill>
                <a:srgbClr val="002060"/>
              </a:solidFill>
            </a:endParaRPr>
          </a:p>
          <a:p>
            <a:r>
              <a:rPr lang="en-IN" sz="2400" b="1" dirty="0" smtClean="0"/>
              <a:t>Step 1: Consider:</a:t>
            </a:r>
          </a:p>
          <a:p>
            <a:r>
              <a:rPr lang="en-IN" sz="2400" dirty="0" smtClean="0"/>
              <a:t>1.The time required to reach the study area(s);</a:t>
            </a:r>
          </a:p>
          <a:p>
            <a:r>
              <a:rPr lang="en-IN" sz="2400" dirty="0" smtClean="0"/>
              <a:t>2.The time required to locate the study units (persons, groups, records).</a:t>
            </a:r>
          </a:p>
          <a:p>
            <a:endParaRPr lang="en-IN" sz="1200" dirty="0" smtClean="0"/>
          </a:p>
          <a:p>
            <a:r>
              <a:rPr lang="en-IN" sz="2400" b="1" dirty="0" smtClean="0"/>
              <a:t>Step 2: Calculate the number of interviews that can be carried out per person per day.</a:t>
            </a:r>
          </a:p>
          <a:p>
            <a:endParaRPr lang="en-IN" sz="1200" b="1" dirty="0" smtClean="0"/>
          </a:p>
          <a:p>
            <a:r>
              <a:rPr lang="en-IN" sz="2400" b="1" dirty="0" smtClean="0"/>
              <a:t>Step3: Calculate the number of days needed to carry out the interviews. For example:</a:t>
            </a:r>
          </a:p>
          <a:p>
            <a:pPr marL="914400" lvl="1" indent="-457200">
              <a:buFont typeface="Wingdings" pitchFamily="2" charset="2"/>
              <a:buChar char="§"/>
            </a:pPr>
            <a:r>
              <a:rPr lang="en-IN" sz="2400" dirty="0" smtClean="0"/>
              <a:t>You need to do 200 interviews,</a:t>
            </a:r>
          </a:p>
          <a:p>
            <a:pPr marL="914400" lvl="1" indent="-457200">
              <a:buFont typeface="Wingdings" pitchFamily="2" charset="2"/>
              <a:buChar char="§"/>
            </a:pPr>
            <a:r>
              <a:rPr lang="en-IN" sz="2400" dirty="0" smtClean="0"/>
              <a:t>Your research team of 5 people can do 5 x 4 = 20 interviews per day,</a:t>
            </a:r>
          </a:p>
          <a:p>
            <a:pPr marL="914400" lvl="1" indent="-457200">
              <a:buFont typeface="Wingdings" pitchFamily="2" charset="2"/>
              <a:buChar char="§"/>
            </a:pPr>
            <a:r>
              <a:rPr lang="en-IN" sz="2400" dirty="0" smtClean="0"/>
              <a:t>You will need 200:20 = 10 days for the interviews.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6272038" cy="769441"/>
          </a:xfrm>
          <a:prstGeom prst="rect">
            <a:avLst/>
          </a:prstGeom>
        </p:spPr>
        <p:txBody>
          <a:bodyPr wrap="none">
            <a:spAutoFit/>
          </a:bodyPr>
          <a:lstStyle/>
          <a:p>
            <a:r>
              <a:rPr lang="en-IN" sz="4400" dirty="0" smtClean="0">
                <a:solidFill>
                  <a:srgbClr val="C00000"/>
                </a:solidFill>
              </a:rPr>
              <a:t>Logistics of data Collection</a:t>
            </a:r>
          </a:p>
        </p:txBody>
      </p:sp>
      <p:sp>
        <p:nvSpPr>
          <p:cNvPr id="3" name="Rectangle 2"/>
          <p:cNvSpPr/>
          <p:nvPr/>
        </p:nvSpPr>
        <p:spPr>
          <a:xfrm>
            <a:off x="685800" y="1524000"/>
            <a:ext cx="7924800" cy="3108543"/>
          </a:xfrm>
          <a:prstGeom prst="rect">
            <a:avLst/>
          </a:prstGeom>
        </p:spPr>
        <p:txBody>
          <a:bodyPr wrap="square">
            <a:spAutoFit/>
          </a:bodyPr>
          <a:lstStyle/>
          <a:p>
            <a:endParaRPr lang="en-IN" sz="2800" dirty="0" smtClean="0"/>
          </a:p>
          <a:p>
            <a:r>
              <a:rPr lang="en-IN" sz="2800" b="1" dirty="0" smtClean="0"/>
              <a:t>Step 4: Calculate the time needed for the other parts of the study, (for example, 10 days)</a:t>
            </a:r>
          </a:p>
          <a:p>
            <a:endParaRPr lang="en-IN" sz="2800" b="1" dirty="0" smtClean="0"/>
          </a:p>
          <a:p>
            <a:endParaRPr lang="en-IN" sz="2800" b="1" dirty="0" smtClean="0"/>
          </a:p>
          <a:p>
            <a:r>
              <a:rPr lang="en-IN" sz="2800" b="1" dirty="0" smtClean="0"/>
              <a:t>Step 5: Determine how much time you can devote to the study.</a:t>
            </a:r>
            <a:endParaRPr lang="en-IN"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6272038" cy="769441"/>
          </a:xfrm>
          <a:prstGeom prst="rect">
            <a:avLst/>
          </a:prstGeom>
        </p:spPr>
        <p:txBody>
          <a:bodyPr wrap="none">
            <a:spAutoFit/>
          </a:bodyPr>
          <a:lstStyle/>
          <a:p>
            <a:r>
              <a:rPr lang="en-IN" sz="4400" dirty="0" smtClean="0">
                <a:solidFill>
                  <a:srgbClr val="C00000"/>
                </a:solidFill>
              </a:rPr>
              <a:t>Logistics of data Collection</a:t>
            </a:r>
          </a:p>
        </p:txBody>
      </p:sp>
      <p:sp>
        <p:nvSpPr>
          <p:cNvPr id="3" name="Rectangle 2"/>
          <p:cNvSpPr/>
          <p:nvPr/>
        </p:nvSpPr>
        <p:spPr>
          <a:xfrm>
            <a:off x="381000" y="1295400"/>
            <a:ext cx="8229600" cy="5257800"/>
          </a:xfrm>
          <a:prstGeom prst="rect">
            <a:avLst/>
          </a:prstGeom>
        </p:spPr>
        <p:txBody>
          <a:bodyPr wrap="square">
            <a:spAutoFit/>
          </a:bodyPr>
          <a:lstStyle/>
          <a:p>
            <a:r>
              <a:rPr lang="en-IN" sz="3200" b="1" dirty="0" smtClean="0">
                <a:solidFill>
                  <a:srgbClr val="002060"/>
                </a:solidFill>
              </a:rPr>
              <a:t>When should the data be collected?</a:t>
            </a:r>
          </a:p>
          <a:p>
            <a:endParaRPr lang="en-IN" sz="2400" b="1" dirty="0" smtClean="0"/>
          </a:p>
          <a:p>
            <a:r>
              <a:rPr lang="en-IN" sz="2400" dirty="0" smtClean="0"/>
              <a:t>The type of data to be collected and the demands of the project will determine the actual time needed for the data to be collected. Consideration should be given to:</a:t>
            </a:r>
          </a:p>
          <a:p>
            <a:endParaRPr lang="en-IN" sz="1200" dirty="0" smtClean="0"/>
          </a:p>
          <a:p>
            <a:pPr marL="457200" indent="-457200">
              <a:spcAft>
                <a:spcPts val="1200"/>
              </a:spcAft>
              <a:buFont typeface="+mj-lt"/>
              <a:buAutoNum type="arabicPeriod"/>
            </a:pPr>
            <a:r>
              <a:rPr lang="en-IN" sz="2400" dirty="0" smtClean="0"/>
              <a:t>Availability of research team members and research assistants,</a:t>
            </a:r>
          </a:p>
          <a:p>
            <a:pPr marL="457200" indent="-457200">
              <a:spcAft>
                <a:spcPts val="1200"/>
              </a:spcAft>
              <a:buFont typeface="+mj-lt"/>
              <a:buAutoNum type="arabicPeriod"/>
            </a:pPr>
            <a:r>
              <a:rPr lang="en-IN" sz="2400" dirty="0" smtClean="0"/>
              <a:t>The appropriate season(s) to conduct the field work (if the problem is season-related or if data collection would be difficult during certain periods),</a:t>
            </a:r>
          </a:p>
          <a:p>
            <a:pPr marL="457200" indent="-457200">
              <a:spcAft>
                <a:spcPts val="1200"/>
              </a:spcAft>
              <a:buFont typeface="+mj-lt"/>
              <a:buAutoNum type="arabicPeriod"/>
            </a:pPr>
            <a:r>
              <a:rPr lang="en-IN" sz="2400" dirty="0" smtClean="0"/>
              <a:t>Accessibility and availability of the sampled population, and</a:t>
            </a:r>
          </a:p>
          <a:p>
            <a:pPr marL="457200" indent="-457200">
              <a:spcAft>
                <a:spcPts val="1200"/>
              </a:spcAft>
              <a:buFont typeface="+mj-lt"/>
              <a:buAutoNum type="arabicPeriod"/>
            </a:pPr>
            <a:r>
              <a:rPr lang="en-IN" sz="2400" dirty="0" smtClean="0"/>
              <a:t>Public holidays and vacation periods.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sampling in agriculture"/>
          <p:cNvPicPr>
            <a:picLocks noChangeAspect="1" noChangeArrowheads="1"/>
          </p:cNvPicPr>
          <p:nvPr/>
        </p:nvPicPr>
        <p:blipFill>
          <a:blip r:embed="rId2" cstate="print"/>
          <a:srcRect/>
          <a:stretch>
            <a:fillRect/>
          </a:stretch>
        </p:blipFill>
        <p:spPr bwMode="auto">
          <a:xfrm>
            <a:off x="4621987" y="4114800"/>
            <a:ext cx="4369613" cy="2133600"/>
          </a:xfrm>
          <a:prstGeom prst="rect">
            <a:avLst/>
          </a:prstGeom>
          <a:noFill/>
        </p:spPr>
      </p:pic>
      <p:pic>
        <p:nvPicPr>
          <p:cNvPr id="25604" name="Picture 4" descr="Image result for sampling"/>
          <p:cNvPicPr>
            <a:picLocks noChangeAspect="1" noChangeArrowheads="1"/>
          </p:cNvPicPr>
          <p:nvPr/>
        </p:nvPicPr>
        <p:blipFill>
          <a:blip r:embed="rId3" cstate="print"/>
          <a:srcRect/>
          <a:stretch>
            <a:fillRect/>
          </a:stretch>
        </p:blipFill>
        <p:spPr bwMode="auto">
          <a:xfrm>
            <a:off x="4419600" y="1219200"/>
            <a:ext cx="4654752" cy="2362200"/>
          </a:xfrm>
          <a:prstGeom prst="rect">
            <a:avLst/>
          </a:prstGeom>
          <a:noFill/>
        </p:spPr>
      </p:pic>
      <p:sp>
        <p:nvSpPr>
          <p:cNvPr id="4" name="Rectangle 3"/>
          <p:cNvSpPr/>
          <p:nvPr/>
        </p:nvSpPr>
        <p:spPr>
          <a:xfrm>
            <a:off x="990600" y="152400"/>
            <a:ext cx="7162800" cy="769441"/>
          </a:xfrm>
          <a:prstGeom prst="rect">
            <a:avLst/>
          </a:prstGeom>
        </p:spPr>
        <p:txBody>
          <a:bodyPr wrap="square">
            <a:spAutoFit/>
          </a:bodyPr>
          <a:lstStyle/>
          <a:p>
            <a:pPr algn="ctr"/>
            <a:r>
              <a:rPr lang="en-IN" sz="4400" dirty="0" smtClean="0">
                <a:solidFill>
                  <a:srgbClr val="C00000"/>
                </a:solidFill>
              </a:rPr>
              <a:t>Sampling: </a:t>
            </a:r>
            <a:r>
              <a:rPr lang="en-IN" sz="2800" b="1" dirty="0" smtClean="0">
                <a:solidFill>
                  <a:srgbClr val="002060"/>
                </a:solidFill>
              </a:rPr>
              <a:t>A sub-set of the population</a:t>
            </a:r>
          </a:p>
        </p:txBody>
      </p:sp>
      <p:sp>
        <p:nvSpPr>
          <p:cNvPr id="5" name="Rectangle 4"/>
          <p:cNvSpPr/>
          <p:nvPr/>
        </p:nvSpPr>
        <p:spPr>
          <a:xfrm>
            <a:off x="76200" y="1143000"/>
            <a:ext cx="4419600" cy="5570756"/>
          </a:xfrm>
          <a:prstGeom prst="rect">
            <a:avLst/>
          </a:prstGeom>
        </p:spPr>
        <p:txBody>
          <a:bodyPr wrap="square">
            <a:spAutoFit/>
          </a:bodyPr>
          <a:lstStyle/>
          <a:p>
            <a:pPr marL="514350" indent="-514350">
              <a:spcAft>
                <a:spcPts val="1200"/>
              </a:spcAft>
              <a:buFont typeface="Wingdings" pitchFamily="2" charset="2"/>
              <a:buChar char="ü"/>
            </a:pPr>
            <a:r>
              <a:rPr lang="en-IN" sz="2800" dirty="0" smtClean="0"/>
              <a:t>Population is a very large number of persons or objects or items which is not feasible to manage. </a:t>
            </a:r>
          </a:p>
          <a:p>
            <a:pPr marL="514350" indent="-514350">
              <a:spcAft>
                <a:spcPts val="1200"/>
              </a:spcAft>
              <a:buFont typeface="Wingdings" pitchFamily="2" charset="2"/>
              <a:buChar char="ü"/>
            </a:pPr>
            <a:r>
              <a:rPr lang="en-IN" sz="2800" dirty="0" smtClean="0"/>
              <a:t>A population is a group of individuals, persons, objects, or items from which samples are taken for measurement. </a:t>
            </a:r>
          </a:p>
          <a:p>
            <a:pPr marL="514350" indent="-514350">
              <a:spcAft>
                <a:spcPts val="1200"/>
              </a:spcAft>
              <a:buFont typeface="Wingdings" pitchFamily="2" charset="2"/>
              <a:buChar char="ü"/>
            </a:pPr>
            <a:r>
              <a:rPr lang="en-IN" sz="2800" dirty="0" smtClean="0"/>
              <a:t>For research purpose a part of the population is to be selected.</a:t>
            </a:r>
            <a:endParaRPr lang="en-IN"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05342"/>
            <a:ext cx="8458200" cy="5216813"/>
          </a:xfrm>
          <a:prstGeom prst="rect">
            <a:avLst/>
          </a:prstGeom>
        </p:spPr>
        <p:txBody>
          <a:bodyPr wrap="square">
            <a:spAutoFit/>
          </a:bodyPr>
          <a:lstStyle/>
          <a:p>
            <a:pPr marL="457200" indent="-457200">
              <a:spcAft>
                <a:spcPts val="1800"/>
              </a:spcAft>
              <a:buFont typeface="Wingdings" pitchFamily="2" charset="2"/>
              <a:buChar char="v"/>
            </a:pPr>
            <a:r>
              <a:rPr lang="en-IN" sz="2400" dirty="0" smtClean="0">
                <a:solidFill>
                  <a:srgbClr val="001B50"/>
                </a:solidFill>
              </a:rPr>
              <a:t>Sampling is the process in which a representative part of a population for the purpose of determining parameters or characteristics of the whole population is selected. </a:t>
            </a:r>
            <a:r>
              <a:rPr lang="en-IN" sz="2400" b="1" dirty="0" smtClean="0">
                <a:solidFill>
                  <a:srgbClr val="001B50"/>
                </a:solidFill>
              </a:rPr>
              <a:t>This is called a sample.</a:t>
            </a:r>
            <a:r>
              <a:rPr lang="en-IN" sz="2400" dirty="0" smtClean="0">
                <a:solidFill>
                  <a:srgbClr val="001B50"/>
                </a:solidFill>
              </a:rPr>
              <a:t> </a:t>
            </a:r>
          </a:p>
          <a:p>
            <a:pPr marL="457200" indent="-457200">
              <a:spcAft>
                <a:spcPts val="1800"/>
              </a:spcAft>
              <a:buFont typeface="Wingdings" pitchFamily="2" charset="2"/>
              <a:buChar char="v"/>
            </a:pPr>
            <a:r>
              <a:rPr lang="en-IN" sz="2400" dirty="0" smtClean="0">
                <a:solidFill>
                  <a:srgbClr val="001B50"/>
                </a:solidFill>
              </a:rPr>
              <a:t>It is easier to contact a smaller part of the population for data collection. It can be done within a limited time, efforts and with minimum cost. </a:t>
            </a:r>
          </a:p>
          <a:p>
            <a:pPr marL="457200" indent="-457200">
              <a:spcAft>
                <a:spcPts val="1800"/>
              </a:spcAft>
              <a:buFont typeface="Wingdings" pitchFamily="2" charset="2"/>
              <a:buChar char="v"/>
            </a:pPr>
            <a:r>
              <a:rPr lang="en-IN" sz="2400" dirty="0" smtClean="0">
                <a:solidFill>
                  <a:srgbClr val="001B50"/>
                </a:solidFill>
              </a:rPr>
              <a:t>For selection of a sample special care should be taken that the sample is proper representative of the whole population. </a:t>
            </a:r>
          </a:p>
          <a:p>
            <a:pPr marL="457200" indent="-457200">
              <a:spcAft>
                <a:spcPts val="1800"/>
              </a:spcAft>
              <a:buFont typeface="Wingdings" pitchFamily="2" charset="2"/>
              <a:buChar char="v"/>
            </a:pPr>
            <a:r>
              <a:rPr lang="en-IN" sz="2400" dirty="0" smtClean="0">
                <a:solidFill>
                  <a:srgbClr val="001B50"/>
                </a:solidFill>
              </a:rPr>
              <a:t>Every segment of the population should be included but the number should not be very large which may become difficult to manage within time and cost limits.</a:t>
            </a:r>
            <a:endParaRPr lang="en-IN" sz="2400" dirty="0">
              <a:solidFill>
                <a:srgbClr val="001B50"/>
              </a:solidFill>
            </a:endParaRPr>
          </a:p>
        </p:txBody>
      </p:sp>
      <p:sp>
        <p:nvSpPr>
          <p:cNvPr id="3" name="Rectangle 2"/>
          <p:cNvSpPr/>
          <p:nvPr/>
        </p:nvSpPr>
        <p:spPr>
          <a:xfrm>
            <a:off x="3354200" y="304800"/>
            <a:ext cx="2284600" cy="769441"/>
          </a:xfrm>
          <a:prstGeom prst="rect">
            <a:avLst/>
          </a:prstGeom>
        </p:spPr>
        <p:txBody>
          <a:bodyPr wrap="none">
            <a:spAutoFit/>
          </a:bodyPr>
          <a:lstStyle/>
          <a:p>
            <a:r>
              <a:rPr lang="en-IN" sz="4400" dirty="0" smtClean="0">
                <a:solidFill>
                  <a:srgbClr val="C00000"/>
                </a:solidFill>
              </a:rPr>
              <a:t>Sampling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566495" cy="769441"/>
          </a:xfrm>
          <a:prstGeom prst="rect">
            <a:avLst/>
          </a:prstGeom>
        </p:spPr>
        <p:txBody>
          <a:bodyPr wrap="none">
            <a:spAutoFit/>
          </a:bodyPr>
          <a:lstStyle/>
          <a:p>
            <a:r>
              <a:rPr lang="en-IN" sz="4400" dirty="0" smtClean="0">
                <a:solidFill>
                  <a:srgbClr val="C00000"/>
                </a:solidFill>
              </a:rPr>
              <a:t>Data Analysis and Interpretation</a:t>
            </a:r>
          </a:p>
        </p:txBody>
      </p:sp>
      <p:sp>
        <p:nvSpPr>
          <p:cNvPr id="4" name="Rectangle 3"/>
          <p:cNvSpPr/>
          <p:nvPr/>
        </p:nvSpPr>
        <p:spPr>
          <a:xfrm>
            <a:off x="762000" y="1371600"/>
            <a:ext cx="7543800" cy="4739759"/>
          </a:xfrm>
          <a:prstGeom prst="rect">
            <a:avLst/>
          </a:prstGeom>
        </p:spPr>
        <p:txBody>
          <a:bodyPr wrap="square">
            <a:spAutoFit/>
          </a:bodyPr>
          <a:lstStyle/>
          <a:p>
            <a:pPr marL="514350" indent="-514350">
              <a:spcAft>
                <a:spcPts val="1800"/>
              </a:spcAft>
              <a:buFont typeface="Wingdings" pitchFamily="2" charset="2"/>
              <a:buChar char="v"/>
            </a:pPr>
            <a:r>
              <a:rPr lang="en-IN" sz="2800" dirty="0" smtClean="0"/>
              <a:t>The purpose of analysing data is to obtain usable and useful information. </a:t>
            </a:r>
          </a:p>
          <a:p>
            <a:pPr marL="514350" indent="-514350">
              <a:spcAft>
                <a:spcPts val="1800"/>
              </a:spcAft>
              <a:buFont typeface="Wingdings" pitchFamily="2" charset="2"/>
              <a:buChar char="v"/>
            </a:pPr>
            <a:r>
              <a:rPr lang="en-IN" sz="2800" dirty="0" smtClean="0"/>
              <a:t>The analysis, irrespective of whether the data is qualitative or quantitative, may: </a:t>
            </a:r>
          </a:p>
          <a:p>
            <a:pPr marL="1428750" lvl="2" indent="-514350">
              <a:spcAft>
                <a:spcPts val="600"/>
              </a:spcAft>
              <a:buFont typeface="Wingdings" pitchFamily="2" charset="2"/>
              <a:buChar char="§"/>
            </a:pPr>
            <a:r>
              <a:rPr lang="en-IN" sz="2800" dirty="0" smtClean="0"/>
              <a:t>describe and summarise the data</a:t>
            </a:r>
          </a:p>
          <a:p>
            <a:pPr marL="1428750" lvl="2" indent="-514350">
              <a:spcAft>
                <a:spcPts val="600"/>
              </a:spcAft>
              <a:buFont typeface="Wingdings" pitchFamily="2" charset="2"/>
              <a:buChar char="§"/>
            </a:pPr>
            <a:r>
              <a:rPr lang="en-IN" sz="2800" dirty="0" smtClean="0"/>
              <a:t>identify relationships between variables </a:t>
            </a:r>
          </a:p>
          <a:p>
            <a:pPr marL="1428750" lvl="2" indent="-514350">
              <a:spcAft>
                <a:spcPts val="600"/>
              </a:spcAft>
              <a:buFont typeface="Wingdings" pitchFamily="2" charset="2"/>
              <a:buChar char="§"/>
            </a:pPr>
            <a:r>
              <a:rPr lang="en-IN" sz="2800" dirty="0" smtClean="0"/>
              <a:t>compare variables </a:t>
            </a:r>
          </a:p>
          <a:p>
            <a:pPr marL="1428750" lvl="2" indent="-514350">
              <a:spcAft>
                <a:spcPts val="600"/>
              </a:spcAft>
              <a:buFont typeface="Wingdings" pitchFamily="2" charset="2"/>
              <a:buChar char="§"/>
            </a:pPr>
            <a:r>
              <a:rPr lang="en-IN" sz="2800" dirty="0" smtClean="0"/>
              <a:t>identify the difference between variables </a:t>
            </a:r>
          </a:p>
          <a:p>
            <a:pPr marL="1428750" lvl="2" indent="-514350">
              <a:spcAft>
                <a:spcPts val="600"/>
              </a:spcAft>
              <a:buFont typeface="Wingdings" pitchFamily="2" charset="2"/>
              <a:buChar char="§"/>
            </a:pPr>
            <a:r>
              <a:rPr lang="en-IN" sz="2800" dirty="0" smtClean="0"/>
              <a:t>forecast outcomes</a:t>
            </a:r>
            <a:endParaRPr lang="en-IN"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07842"/>
            <a:ext cx="8229600" cy="5016758"/>
          </a:xfrm>
          <a:prstGeom prst="rect">
            <a:avLst/>
          </a:prstGeom>
        </p:spPr>
        <p:txBody>
          <a:bodyPr wrap="square">
            <a:spAutoFit/>
          </a:bodyPr>
          <a:lstStyle/>
          <a:p>
            <a:pPr marL="514350" indent="-514350">
              <a:spcAft>
                <a:spcPts val="1200"/>
              </a:spcAft>
              <a:buFont typeface="Wingdings" pitchFamily="2" charset="2"/>
              <a:buChar char="v"/>
            </a:pPr>
            <a:r>
              <a:rPr lang="en-IN" sz="3000" dirty="0" smtClean="0"/>
              <a:t>Many people are confused about what type of analysis to use on a set of data and the relevant forms of pictorial presentation or data display. </a:t>
            </a:r>
          </a:p>
          <a:p>
            <a:pPr marL="514350" indent="-514350">
              <a:spcAft>
                <a:spcPts val="1200"/>
              </a:spcAft>
              <a:buFont typeface="Wingdings" pitchFamily="2" charset="2"/>
              <a:buChar char="v"/>
            </a:pPr>
            <a:r>
              <a:rPr lang="en-IN" sz="3000" dirty="0" smtClean="0"/>
              <a:t>The decision is based on the scale of measurement of the data. </a:t>
            </a:r>
          </a:p>
          <a:p>
            <a:pPr marL="514350" indent="-514350">
              <a:spcAft>
                <a:spcPts val="1200"/>
              </a:spcAft>
              <a:buFont typeface="Wingdings" pitchFamily="2" charset="2"/>
              <a:buChar char="v"/>
            </a:pPr>
            <a:r>
              <a:rPr lang="en-IN" sz="3000" dirty="0" smtClean="0"/>
              <a:t>These scales are </a:t>
            </a:r>
          </a:p>
          <a:p>
            <a:pPr marL="1428750" lvl="2" indent="-514350">
              <a:spcAft>
                <a:spcPts val="1200"/>
              </a:spcAft>
              <a:buFont typeface="Wingdings" pitchFamily="2" charset="2"/>
              <a:buChar char="Ø"/>
            </a:pPr>
            <a:r>
              <a:rPr lang="en-IN" sz="3000" dirty="0" smtClean="0"/>
              <a:t>Nominal</a:t>
            </a:r>
          </a:p>
          <a:p>
            <a:pPr marL="1428750" lvl="2" indent="-514350">
              <a:spcAft>
                <a:spcPts val="1200"/>
              </a:spcAft>
              <a:buFont typeface="Wingdings" pitchFamily="2" charset="2"/>
              <a:buChar char="Ø"/>
            </a:pPr>
            <a:r>
              <a:rPr lang="en-IN" sz="3000" dirty="0" smtClean="0"/>
              <a:t>Ordinal</a:t>
            </a:r>
          </a:p>
          <a:p>
            <a:pPr marL="1428750" lvl="2" indent="-514350">
              <a:spcAft>
                <a:spcPts val="1200"/>
              </a:spcAft>
              <a:buFont typeface="Wingdings" pitchFamily="2" charset="2"/>
              <a:buChar char="Ø"/>
            </a:pPr>
            <a:r>
              <a:rPr lang="en-IN" sz="3000" dirty="0" smtClean="0"/>
              <a:t>numerical</a:t>
            </a:r>
            <a:endParaRPr lang="en-IN" sz="3000" dirty="0"/>
          </a:p>
        </p:txBody>
      </p:sp>
      <p:sp>
        <p:nvSpPr>
          <p:cNvPr id="3" name="Rectangle 2"/>
          <p:cNvSpPr/>
          <p:nvPr/>
        </p:nvSpPr>
        <p:spPr>
          <a:xfrm>
            <a:off x="1447800" y="304800"/>
            <a:ext cx="6410345" cy="769441"/>
          </a:xfrm>
          <a:prstGeom prst="rect">
            <a:avLst/>
          </a:prstGeom>
        </p:spPr>
        <p:txBody>
          <a:bodyPr wrap="none">
            <a:spAutoFit/>
          </a:bodyPr>
          <a:lstStyle/>
          <a:p>
            <a:r>
              <a:rPr lang="en-IN" sz="4400" dirty="0" smtClean="0">
                <a:solidFill>
                  <a:srgbClr val="C00000"/>
                </a:solidFill>
              </a:rPr>
              <a:t>SCALES OF MEASUREMENT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610600" cy="1938992"/>
          </a:xfrm>
          <a:prstGeom prst="rect">
            <a:avLst/>
          </a:prstGeom>
        </p:spPr>
        <p:txBody>
          <a:bodyPr wrap="square">
            <a:spAutoFit/>
          </a:bodyPr>
          <a:lstStyle/>
          <a:p>
            <a:pPr algn="just"/>
            <a:r>
              <a:rPr lang="en-IN" sz="2400" b="1" dirty="0" smtClean="0">
                <a:solidFill>
                  <a:srgbClr val="002060"/>
                </a:solidFill>
              </a:rPr>
              <a:t>Nominal scale</a:t>
            </a:r>
          </a:p>
          <a:p>
            <a:pPr algn="just"/>
            <a:r>
              <a:rPr lang="en-IN" sz="2400" dirty="0" smtClean="0">
                <a:solidFill>
                  <a:srgbClr val="C00000"/>
                </a:solidFill>
              </a:rPr>
              <a:t>A nominal scale is where the data can be classified into a non-numerical or named categories, and non-inherent order in which these categories can be written or asked is arbitrary, e.g. gender, race, etc</a:t>
            </a:r>
            <a:r>
              <a:rPr lang="en-IN" sz="2400" dirty="0" smtClean="0"/>
              <a:t>.</a:t>
            </a:r>
            <a:endParaRPr lang="en-IN" sz="2400" dirty="0"/>
          </a:p>
        </p:txBody>
      </p:sp>
      <p:sp>
        <p:nvSpPr>
          <p:cNvPr id="3" name="Rectangle 2"/>
          <p:cNvSpPr/>
          <p:nvPr/>
        </p:nvSpPr>
        <p:spPr>
          <a:xfrm>
            <a:off x="304800" y="4766608"/>
            <a:ext cx="8458200" cy="1938992"/>
          </a:xfrm>
          <a:prstGeom prst="rect">
            <a:avLst/>
          </a:prstGeom>
        </p:spPr>
        <p:txBody>
          <a:bodyPr wrap="square">
            <a:spAutoFit/>
          </a:bodyPr>
          <a:lstStyle/>
          <a:p>
            <a:pPr algn="just"/>
            <a:r>
              <a:rPr lang="en-IN" sz="2400" b="1" dirty="0" smtClean="0">
                <a:solidFill>
                  <a:srgbClr val="002060"/>
                </a:solidFill>
              </a:rPr>
              <a:t>Numerical scale</a:t>
            </a:r>
          </a:p>
          <a:p>
            <a:pPr algn="just"/>
            <a:r>
              <a:rPr lang="en-IN" sz="2400" dirty="0" smtClean="0">
                <a:solidFill>
                  <a:srgbClr val="C00000"/>
                </a:solidFill>
              </a:rPr>
              <a:t>A numerical scale is where numbers represent the possible response categories there is a natural ranking of the categories zero on the scale has meaning there is a quantifiable difference within categories and between consecutive categories.</a:t>
            </a:r>
            <a:endParaRPr lang="en-IN" sz="2400" dirty="0">
              <a:solidFill>
                <a:srgbClr val="C00000"/>
              </a:solidFill>
            </a:endParaRPr>
          </a:p>
        </p:txBody>
      </p:sp>
      <p:sp>
        <p:nvSpPr>
          <p:cNvPr id="4" name="Rectangle 3"/>
          <p:cNvSpPr/>
          <p:nvPr/>
        </p:nvSpPr>
        <p:spPr>
          <a:xfrm>
            <a:off x="304800" y="2057400"/>
            <a:ext cx="8534400" cy="2308324"/>
          </a:xfrm>
          <a:prstGeom prst="rect">
            <a:avLst/>
          </a:prstGeom>
        </p:spPr>
        <p:txBody>
          <a:bodyPr wrap="square">
            <a:spAutoFit/>
          </a:bodyPr>
          <a:lstStyle/>
          <a:p>
            <a:pPr algn="just"/>
            <a:r>
              <a:rPr lang="en-IN" sz="2400" b="1" dirty="0" smtClean="0">
                <a:solidFill>
                  <a:srgbClr val="002060"/>
                </a:solidFill>
              </a:rPr>
              <a:t>Ordinal scale </a:t>
            </a:r>
          </a:p>
          <a:p>
            <a:pPr algn="just"/>
            <a:r>
              <a:rPr lang="en-IN" sz="2400" dirty="0" smtClean="0">
                <a:solidFill>
                  <a:schemeClr val="accent2">
                    <a:lumMod val="50000"/>
                  </a:schemeClr>
                </a:solidFill>
              </a:rPr>
              <a:t>An ordinal scale is where the data can be classified into non-numerical or named categories and an inherent order exists among the response categories. Ordinal scales are call for ratings of quality (for example, very good, good, fair, poor, very poor) and agreement (for example, strongly agree, agree, disagree, strongly disagree).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12887"/>
            <a:ext cx="7467600" cy="5078313"/>
          </a:xfrm>
          <a:prstGeom prst="rect">
            <a:avLst/>
          </a:prstGeom>
        </p:spPr>
        <p:txBody>
          <a:bodyPr wrap="square">
            <a:spAutoFit/>
          </a:bodyPr>
          <a:lstStyle/>
          <a:p>
            <a:pPr marL="514350" indent="-514350">
              <a:spcAft>
                <a:spcPts val="1200"/>
              </a:spcAft>
              <a:buFont typeface="Wingdings" pitchFamily="2" charset="2"/>
              <a:buChar char="v"/>
            </a:pPr>
            <a:r>
              <a:rPr lang="en-IN" sz="2800" dirty="0" smtClean="0"/>
              <a:t>Data is the basic unit in statistical studies. </a:t>
            </a:r>
          </a:p>
          <a:p>
            <a:pPr marL="514350" indent="-514350">
              <a:spcAft>
                <a:spcPts val="1200"/>
              </a:spcAft>
              <a:buFont typeface="Wingdings" pitchFamily="2" charset="2"/>
              <a:buChar char="v"/>
            </a:pPr>
            <a:r>
              <a:rPr lang="en-IN" sz="2800" dirty="0" smtClean="0"/>
              <a:t>Statistical information like census, population variables, health statistics, and road accidents records are all developed from data.</a:t>
            </a:r>
          </a:p>
          <a:p>
            <a:endParaRPr lang="en-IN" sz="3200" dirty="0" smtClean="0"/>
          </a:p>
          <a:p>
            <a:r>
              <a:rPr lang="en-IN" sz="3200" dirty="0" smtClean="0"/>
              <a:t>Types of data include:</a:t>
            </a:r>
          </a:p>
          <a:p>
            <a:endParaRPr lang="en-IN" sz="2400" dirty="0" smtClean="0"/>
          </a:p>
          <a:p>
            <a:pPr marL="914400" lvl="1" indent="-457200">
              <a:spcAft>
                <a:spcPts val="1200"/>
              </a:spcAft>
              <a:buFont typeface="Wingdings" pitchFamily="2" charset="2"/>
              <a:buChar char="ü"/>
            </a:pPr>
            <a:r>
              <a:rPr lang="en-IN" sz="2800" dirty="0" smtClean="0"/>
              <a:t>observational data</a:t>
            </a:r>
          </a:p>
          <a:p>
            <a:pPr marL="914400" lvl="1" indent="-457200">
              <a:spcAft>
                <a:spcPts val="1200"/>
              </a:spcAft>
              <a:buFont typeface="Wingdings" pitchFamily="2" charset="2"/>
              <a:buChar char="ü"/>
            </a:pPr>
            <a:r>
              <a:rPr lang="en-IN" sz="2800" dirty="0" smtClean="0"/>
              <a:t>laboratory experimental data</a:t>
            </a:r>
          </a:p>
          <a:p>
            <a:pPr marL="914400" lvl="1" indent="-457200">
              <a:spcAft>
                <a:spcPts val="1200"/>
              </a:spcAft>
              <a:buFont typeface="Wingdings" pitchFamily="2" charset="2"/>
              <a:buChar char="ü"/>
            </a:pPr>
            <a:r>
              <a:rPr lang="en-IN" sz="2800" dirty="0" smtClean="0"/>
              <a:t>computer simulation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228600" y="914400"/>
            <a:ext cx="8863853"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288560" y="1143000"/>
            <a:ext cx="8571614" cy="5334000"/>
          </a:xfrm>
          <a:prstGeom prst="rect">
            <a:avLst/>
          </a:prstGeom>
          <a:noFill/>
          <a:ln w="9525">
            <a:noFill/>
            <a:miter lim="800000"/>
            <a:headEnd/>
            <a:tailEnd/>
          </a:ln>
        </p:spPr>
      </p:pic>
      <p:sp>
        <p:nvSpPr>
          <p:cNvPr id="3" name="Rectangle 2"/>
          <p:cNvSpPr/>
          <p:nvPr/>
        </p:nvSpPr>
        <p:spPr>
          <a:xfrm>
            <a:off x="1944810" y="228600"/>
            <a:ext cx="4760790" cy="769441"/>
          </a:xfrm>
          <a:prstGeom prst="rect">
            <a:avLst/>
          </a:prstGeom>
        </p:spPr>
        <p:txBody>
          <a:bodyPr wrap="none">
            <a:spAutoFit/>
          </a:bodyPr>
          <a:lstStyle/>
          <a:p>
            <a:r>
              <a:rPr lang="en-IN" sz="4400" dirty="0" smtClean="0">
                <a:solidFill>
                  <a:srgbClr val="C00000"/>
                </a:solidFill>
              </a:rPr>
              <a:t>Types of Calculation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cstate="print"/>
          <a:srcRect/>
          <a:stretch>
            <a:fillRect/>
          </a:stretch>
        </p:blipFill>
        <p:spPr bwMode="auto">
          <a:xfrm>
            <a:off x="295275" y="1557338"/>
            <a:ext cx="8553450" cy="3743325"/>
          </a:xfrm>
          <a:prstGeom prst="rect">
            <a:avLst/>
          </a:prstGeom>
          <a:noFill/>
          <a:ln w="9525">
            <a:noFill/>
            <a:miter lim="800000"/>
            <a:headEnd/>
            <a:tailEnd/>
          </a:ln>
        </p:spPr>
      </p:pic>
      <p:sp>
        <p:nvSpPr>
          <p:cNvPr id="4" name="Rectangle 3"/>
          <p:cNvSpPr/>
          <p:nvPr/>
        </p:nvSpPr>
        <p:spPr>
          <a:xfrm>
            <a:off x="1944810" y="228600"/>
            <a:ext cx="4920788" cy="769441"/>
          </a:xfrm>
          <a:prstGeom prst="rect">
            <a:avLst/>
          </a:prstGeom>
        </p:spPr>
        <p:txBody>
          <a:bodyPr wrap="none">
            <a:spAutoFit/>
          </a:bodyPr>
          <a:lstStyle/>
          <a:p>
            <a:r>
              <a:rPr lang="en-IN" sz="4400" dirty="0" smtClean="0">
                <a:solidFill>
                  <a:srgbClr val="C00000"/>
                </a:solidFill>
              </a:rPr>
              <a:t>Presentation of Data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19510"/>
            <a:ext cx="8382000" cy="5386090"/>
          </a:xfrm>
          <a:prstGeom prst="rect">
            <a:avLst/>
          </a:prstGeom>
        </p:spPr>
        <p:txBody>
          <a:bodyPr wrap="square">
            <a:spAutoFit/>
          </a:bodyPr>
          <a:lstStyle/>
          <a:p>
            <a:pPr marL="742950" indent="-742950">
              <a:spcAft>
                <a:spcPts val="1200"/>
              </a:spcAft>
              <a:buFont typeface="Wingdings" pitchFamily="2" charset="2"/>
              <a:buChar char="q"/>
            </a:pPr>
            <a:r>
              <a:rPr lang="en-IN" sz="3600" dirty="0" smtClean="0">
                <a:solidFill>
                  <a:srgbClr val="7030A0"/>
                </a:solidFill>
              </a:rPr>
              <a:t>Only make claims that your data can support </a:t>
            </a:r>
          </a:p>
          <a:p>
            <a:pPr marL="742950" indent="-742950">
              <a:spcAft>
                <a:spcPts val="1200"/>
              </a:spcAft>
              <a:buFont typeface="Wingdings" pitchFamily="2" charset="2"/>
              <a:buChar char="q"/>
            </a:pPr>
            <a:r>
              <a:rPr lang="en-IN" sz="3600" dirty="0" smtClean="0">
                <a:solidFill>
                  <a:srgbClr val="7030A0"/>
                </a:solidFill>
              </a:rPr>
              <a:t>The best way to present your findings depends on the audience, the purpose, and the data gathering and analysis undertaken </a:t>
            </a:r>
          </a:p>
          <a:p>
            <a:pPr marL="742950" indent="-742950">
              <a:spcAft>
                <a:spcPts val="1200"/>
              </a:spcAft>
              <a:buFont typeface="Wingdings" pitchFamily="2" charset="2"/>
              <a:buChar char="q"/>
            </a:pPr>
            <a:r>
              <a:rPr lang="en-IN" sz="3600" dirty="0" smtClean="0">
                <a:solidFill>
                  <a:srgbClr val="7030A0"/>
                </a:solidFill>
              </a:rPr>
              <a:t>Graphical representations (as discussed above) may be appropriate for presentation</a:t>
            </a:r>
            <a:endParaRPr lang="en-IN" sz="3600" dirty="0">
              <a:solidFill>
                <a:srgbClr val="7030A0"/>
              </a:solidFill>
            </a:endParaRPr>
          </a:p>
        </p:txBody>
      </p:sp>
      <p:sp>
        <p:nvSpPr>
          <p:cNvPr id="3" name="Rectangle 2"/>
          <p:cNvSpPr/>
          <p:nvPr/>
        </p:nvSpPr>
        <p:spPr>
          <a:xfrm>
            <a:off x="1944810" y="228600"/>
            <a:ext cx="5723875" cy="769441"/>
          </a:xfrm>
          <a:prstGeom prst="rect">
            <a:avLst/>
          </a:prstGeom>
        </p:spPr>
        <p:txBody>
          <a:bodyPr wrap="none">
            <a:spAutoFit/>
          </a:bodyPr>
          <a:lstStyle/>
          <a:p>
            <a:r>
              <a:rPr lang="en-IN" sz="4400" dirty="0" smtClean="0">
                <a:solidFill>
                  <a:srgbClr val="C00000"/>
                </a:solidFill>
              </a:rPr>
              <a:t>Presentation of Findings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09600"/>
            <a:ext cx="6355226" cy="1569660"/>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a:t>
            </a:r>
            <a:endPar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Action Button: Help 2">
            <a:hlinkClick r:id="" action="ppaction://noaction" highlightClick="1"/>
          </p:cNvPr>
          <p:cNvSpPr>
            <a:spLocks noChangeAspect="1"/>
          </p:cNvSpPr>
          <p:nvPr/>
        </p:nvSpPr>
        <p:spPr>
          <a:xfrm>
            <a:off x="2819400" y="2758800"/>
            <a:ext cx="3388239" cy="2880000"/>
          </a:xfrm>
          <a:prstGeom prst="actionButtonHelp">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40108"/>
            <a:ext cx="8534400" cy="4832092"/>
          </a:xfrm>
          <a:prstGeom prst="rect">
            <a:avLst/>
          </a:prstGeom>
        </p:spPr>
        <p:txBody>
          <a:bodyPr wrap="square">
            <a:spAutoFit/>
          </a:bodyPr>
          <a:lstStyle/>
          <a:p>
            <a:r>
              <a:rPr lang="en-IN" sz="2800" dirty="0" smtClean="0">
                <a:solidFill>
                  <a:srgbClr val="002060"/>
                </a:solidFill>
              </a:rPr>
              <a:t>The sources of data may be classified into</a:t>
            </a:r>
          </a:p>
          <a:p>
            <a:endParaRPr lang="en-IN" sz="2800" b="1" dirty="0" smtClean="0"/>
          </a:p>
          <a:p>
            <a:r>
              <a:rPr lang="en-IN" sz="2800" b="1" dirty="0" smtClean="0">
                <a:solidFill>
                  <a:srgbClr val="7030A0"/>
                </a:solidFill>
              </a:rPr>
              <a:t>Primary Sources: </a:t>
            </a:r>
            <a:r>
              <a:rPr lang="en-IN" sz="2800" dirty="0" smtClean="0"/>
              <a:t>Primary sources are original sources from which the researcher directly collects data that have not been previously collected. Primary data are first hand information collected through various sources and methods.</a:t>
            </a:r>
          </a:p>
          <a:p>
            <a:endParaRPr lang="en-IN" sz="2800" dirty="0" smtClean="0"/>
          </a:p>
          <a:p>
            <a:r>
              <a:rPr lang="en-IN" sz="2800" b="1" dirty="0" smtClean="0">
                <a:solidFill>
                  <a:srgbClr val="7030A0"/>
                </a:solidFill>
              </a:rPr>
              <a:t>Secondary Sources: </a:t>
            </a:r>
            <a:r>
              <a:rPr lang="en-IN" sz="2800" dirty="0" smtClean="0"/>
              <a:t>These are sources containing data which have been collected and compiled for another purpose. Researchers may be used for their studies.</a:t>
            </a:r>
            <a:endParaRPr lang="en-IN" sz="2800" dirty="0"/>
          </a:p>
        </p:txBody>
      </p:sp>
      <p:sp>
        <p:nvSpPr>
          <p:cNvPr id="3" name="Rectangle 2"/>
          <p:cNvSpPr/>
          <p:nvPr/>
        </p:nvSpPr>
        <p:spPr>
          <a:xfrm>
            <a:off x="2819400" y="221159"/>
            <a:ext cx="3761414" cy="769441"/>
          </a:xfrm>
          <a:prstGeom prst="rect">
            <a:avLst/>
          </a:prstGeom>
        </p:spPr>
        <p:txBody>
          <a:bodyPr wrap="none">
            <a:spAutoFit/>
          </a:bodyPr>
          <a:lstStyle/>
          <a:p>
            <a:r>
              <a:rPr lang="en-IN" sz="4400" dirty="0" smtClean="0">
                <a:solidFill>
                  <a:srgbClr val="C00000"/>
                </a:solidFill>
              </a:rPr>
              <a:t>Sources of Data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504" y="228600"/>
            <a:ext cx="6362896" cy="769441"/>
          </a:xfrm>
          <a:prstGeom prst="rect">
            <a:avLst/>
          </a:prstGeom>
        </p:spPr>
        <p:txBody>
          <a:bodyPr wrap="none">
            <a:spAutoFit/>
          </a:bodyPr>
          <a:lstStyle/>
          <a:p>
            <a:r>
              <a:rPr lang="en-IN" sz="4400" dirty="0" smtClean="0">
                <a:solidFill>
                  <a:srgbClr val="C00000"/>
                </a:solidFill>
              </a:rPr>
              <a:t>Data Collection Techniques</a:t>
            </a:r>
          </a:p>
        </p:txBody>
      </p:sp>
      <p:sp>
        <p:nvSpPr>
          <p:cNvPr id="3" name="Rectangle 2"/>
          <p:cNvSpPr/>
          <p:nvPr/>
        </p:nvSpPr>
        <p:spPr>
          <a:xfrm>
            <a:off x="533400" y="1219200"/>
            <a:ext cx="8077200" cy="5078314"/>
          </a:xfrm>
          <a:prstGeom prst="rect">
            <a:avLst/>
          </a:prstGeom>
        </p:spPr>
        <p:txBody>
          <a:bodyPr wrap="square">
            <a:spAutoFit/>
          </a:bodyPr>
          <a:lstStyle/>
          <a:p>
            <a:pPr marL="514350" indent="-514350">
              <a:spcAft>
                <a:spcPts val="1200"/>
              </a:spcAft>
              <a:buFont typeface="Wingdings" pitchFamily="2" charset="2"/>
              <a:buChar char="§"/>
            </a:pPr>
            <a:r>
              <a:rPr lang="en-IN" sz="3200" dirty="0" smtClean="0"/>
              <a:t>There are two techniques of data collection or data mining -</a:t>
            </a:r>
          </a:p>
          <a:p>
            <a:pPr marL="971550" lvl="1" indent="-514350">
              <a:spcAft>
                <a:spcPts val="1200"/>
              </a:spcAft>
              <a:buFont typeface="Wingdings" pitchFamily="2" charset="2"/>
              <a:buChar char="§"/>
            </a:pPr>
            <a:r>
              <a:rPr lang="en-IN" sz="3200" dirty="0" smtClean="0">
                <a:solidFill>
                  <a:srgbClr val="FF0000"/>
                </a:solidFill>
              </a:rPr>
              <a:t>Primary data</a:t>
            </a:r>
          </a:p>
          <a:p>
            <a:pPr marL="971550" lvl="1" indent="-514350">
              <a:spcAft>
                <a:spcPts val="1200"/>
              </a:spcAft>
              <a:buFont typeface="Wingdings" pitchFamily="2" charset="2"/>
              <a:buChar char="§"/>
            </a:pPr>
            <a:r>
              <a:rPr lang="en-IN" sz="3200" dirty="0" smtClean="0">
                <a:solidFill>
                  <a:srgbClr val="FF0000"/>
                </a:solidFill>
              </a:rPr>
              <a:t>Secondary data</a:t>
            </a:r>
          </a:p>
          <a:p>
            <a:pPr marL="1428750" lvl="2" indent="-514350">
              <a:spcAft>
                <a:spcPts val="1200"/>
              </a:spcAft>
              <a:buFont typeface="Arial"/>
              <a:buChar char="•"/>
            </a:pPr>
            <a:r>
              <a:rPr lang="en-IN" sz="2600" dirty="0" smtClean="0"/>
              <a:t>Primary data collection uses surveys, experiments or direct observations.</a:t>
            </a:r>
          </a:p>
          <a:p>
            <a:pPr marL="1428750" lvl="2" indent="-514350">
              <a:spcAft>
                <a:spcPts val="1200"/>
              </a:spcAft>
              <a:buFont typeface="Arial"/>
              <a:buChar char="•"/>
            </a:pPr>
            <a:r>
              <a:rPr lang="en-IN" sz="2600" dirty="0" smtClean="0"/>
              <a:t>Secondary data collection may be conducted by collecting information from a diverse source of documents or electronically stored information, census and market studies.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t="16178"/>
          <a:stretch>
            <a:fillRect/>
          </a:stretch>
        </p:blipFill>
        <p:spPr bwMode="auto">
          <a:xfrm>
            <a:off x="381000" y="1524000"/>
            <a:ext cx="8189809" cy="4737599"/>
          </a:xfrm>
          <a:prstGeom prst="rect">
            <a:avLst/>
          </a:prstGeom>
          <a:noFill/>
          <a:ln w="9525">
            <a:noFill/>
            <a:miter lim="800000"/>
            <a:headEnd/>
            <a:tailEnd/>
          </a:ln>
        </p:spPr>
      </p:pic>
      <p:sp>
        <p:nvSpPr>
          <p:cNvPr id="5" name="Rectangle 4"/>
          <p:cNvSpPr/>
          <p:nvPr/>
        </p:nvSpPr>
        <p:spPr>
          <a:xfrm>
            <a:off x="2629831" y="297359"/>
            <a:ext cx="3174523" cy="769441"/>
          </a:xfrm>
          <a:prstGeom prst="rect">
            <a:avLst/>
          </a:prstGeom>
        </p:spPr>
        <p:txBody>
          <a:bodyPr wrap="none">
            <a:spAutoFit/>
          </a:bodyPr>
          <a:lstStyle/>
          <a:p>
            <a:r>
              <a:rPr lang="en-IN" sz="4400" dirty="0" smtClean="0">
                <a:solidFill>
                  <a:srgbClr val="C00000"/>
                </a:solidFill>
              </a:rPr>
              <a:t>Primary Data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srcRect/>
          <a:stretch>
            <a:fillRect/>
          </a:stretch>
        </p:blipFill>
        <p:spPr bwMode="auto">
          <a:xfrm>
            <a:off x="304800" y="635795"/>
            <a:ext cx="8640000" cy="5612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04800" y="457200"/>
            <a:ext cx="8568000" cy="5920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04799" y="761973"/>
            <a:ext cx="8460000" cy="37805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1245</Words>
  <Application>Microsoft Office PowerPoint</Application>
  <PresentationFormat>On-screen Show (4:3)</PresentationFormat>
  <Paragraphs>116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Unit 5. Research Data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Research Data</dc:title>
  <dc:creator>Sachin Kumar</dc:creator>
  <cp:lastModifiedBy>SKumar</cp:lastModifiedBy>
  <cp:revision>10</cp:revision>
  <dcterms:created xsi:type="dcterms:W3CDTF">2006-08-16T00:00:00Z</dcterms:created>
  <dcterms:modified xsi:type="dcterms:W3CDTF">2019-02-02T03:42:28Z</dcterms:modified>
</cp:coreProperties>
</file>